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9" r:id="rId5"/>
    <p:sldId id="258" r:id="rId6"/>
  </p:sldIdLst>
  <p:sldSz cx="9601200" cy="12801600" type="A3"/>
  <p:notesSz cx="6888163" cy="100187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3" userDrawn="1">
          <p15:clr>
            <a:srgbClr val="A4A3A4"/>
          </p15:clr>
        </p15:guide>
        <p15:guide id="2" pos="2077" userDrawn="1">
          <p15:clr>
            <a:srgbClr val="A4A3A4"/>
          </p15:clr>
        </p15:guide>
        <p15:guide id="3" orient="horz" pos="3158" userDrawn="1">
          <p15:clr>
            <a:srgbClr val="A4A3A4"/>
          </p15:clr>
        </p15:guide>
        <p15:guide id="4" pos="217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çoise CORDIER" initials="FC" lastIdx="2" clrIdx="0"/>
  <p:cmAuthor id="2" name="HERNANDEZ Bruno" initials="HB" lastIdx="1" clrIdx="1">
    <p:extLst>
      <p:ext uri="{19B8F6BF-5375-455C-9EA6-DF929625EA0E}">
        <p15:presenceInfo xmlns:p15="http://schemas.microsoft.com/office/powerpoint/2012/main" userId="S::bruno.hernandez@renault.com::58401d69-ef96-4a41-a0f6-ad4c84454b49" providerId="AD"/>
      </p:ext>
    </p:extLst>
  </p:cmAuthor>
  <p:cmAuthor id="3" name="Françoise" initials="F" lastIdx="1" clrIdx="2">
    <p:extLst>
      <p:ext uri="{19B8F6BF-5375-455C-9EA6-DF929625EA0E}">
        <p15:presenceInfo xmlns:p15="http://schemas.microsoft.com/office/powerpoint/2012/main" userId="ad6bffc5b54dc5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CC"/>
    <a:srgbClr val="FF0000"/>
    <a:srgbClr val="000000"/>
    <a:srgbClr val="FFCC66"/>
    <a:srgbClr val="FF66CC"/>
    <a:srgbClr val="FFFF66"/>
    <a:srgbClr val="FF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68" autoAdjust="0"/>
    <p:restoredTop sz="93275" autoAdjust="0"/>
  </p:normalViewPr>
  <p:slideViewPr>
    <p:cSldViewPr snapToGrid="0">
      <p:cViewPr varScale="1">
        <p:scale>
          <a:sx n="49" d="100"/>
          <a:sy n="49" d="100"/>
        </p:scale>
        <p:origin x="2242" y="91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62" d="100"/>
          <a:sy n="162" d="100"/>
        </p:scale>
        <p:origin x="84" y="84"/>
      </p:cViewPr>
      <p:guideLst>
        <p:guide orient="horz" pos="3063"/>
        <p:guide pos="2077"/>
        <p:guide orient="horz" pos="3158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t" anchorCtr="0" compatLnSpc="1">
            <a:prstTxWarp prst="textNoShape">
              <a:avLst/>
            </a:prstTxWarp>
          </a:bodyPr>
          <a:lstStyle>
            <a:lvl1pPr algn="l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979" y="1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t" anchorCtr="0" compatLnSpc="1">
            <a:prstTxWarp prst="textNoShape">
              <a:avLst/>
            </a:prstTxWarp>
          </a:bodyPr>
          <a:lstStyle>
            <a:lvl1pPr algn="r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979" y="9519123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b" anchorCtr="0" compatLnSpc="1">
            <a:prstTxWarp prst="textNoShape">
              <a:avLst/>
            </a:prstTxWarp>
          </a:bodyPr>
          <a:lstStyle>
            <a:lvl1pPr algn="r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9F5B189-B9F6-46D2-99F8-32611F090D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2"/>
          </p:nvPr>
        </p:nvSpPr>
        <p:spPr>
          <a:xfrm>
            <a:off x="8" y="9519126"/>
            <a:ext cx="2985191" cy="497352"/>
          </a:xfrm>
          <a:prstGeom prst="rect">
            <a:avLst/>
          </a:prstGeom>
        </p:spPr>
        <p:txBody>
          <a:bodyPr vert="horz" lIns="89954" tIns="44979" rIns="89954" bIns="44979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7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8" y="1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t" anchorCtr="0" compatLnSpc="1">
            <a:prstTxWarp prst="textNoShape">
              <a:avLst/>
            </a:prstTxWarp>
          </a:bodyPr>
          <a:lstStyle>
            <a:lvl1pPr algn="l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979" y="1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t" anchorCtr="0" compatLnSpc="1">
            <a:prstTxWarp prst="textNoShape">
              <a:avLst/>
            </a:prstTxWarp>
          </a:bodyPr>
          <a:lstStyle>
            <a:lvl1pPr algn="r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35175" y="768350"/>
            <a:ext cx="2817813" cy="3760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852" y="4760687"/>
            <a:ext cx="5050465" cy="452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8" y="9519123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b" anchorCtr="0" compatLnSpc="1">
            <a:prstTxWarp prst="textNoShape">
              <a:avLst/>
            </a:prstTxWarp>
          </a:bodyPr>
          <a:lstStyle>
            <a:lvl1pPr algn="l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979" y="9519123"/>
            <a:ext cx="2985191" cy="53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703" tIns="44356" rIns="88703" bIns="44356" numCol="1" anchor="b" anchorCtr="0" compatLnSpc="1">
            <a:prstTxWarp prst="textNoShape">
              <a:avLst/>
            </a:prstTxWarp>
          </a:bodyPr>
          <a:lstStyle>
            <a:lvl1pPr algn="r" defTabSz="887039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92F8479-4159-43DD-BD94-88D150D65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48" indent="0" algn="ctr">
              <a:buNone/>
              <a:defRPr sz="2100"/>
            </a:lvl2pPr>
            <a:lvl3pPr marL="960096" indent="0" algn="ctr">
              <a:buNone/>
              <a:defRPr sz="1890"/>
            </a:lvl3pPr>
            <a:lvl4pPr marL="1440144" indent="0" algn="ctr">
              <a:buNone/>
              <a:defRPr sz="1680"/>
            </a:lvl4pPr>
            <a:lvl5pPr marL="1920192" indent="0" algn="ctr">
              <a:buNone/>
              <a:defRPr sz="1680"/>
            </a:lvl5pPr>
            <a:lvl6pPr marL="2400240" indent="0" algn="ctr">
              <a:buNone/>
              <a:defRPr sz="1680"/>
            </a:lvl6pPr>
            <a:lvl7pPr marL="2880288" indent="0" algn="ctr">
              <a:buNone/>
              <a:defRPr sz="1680"/>
            </a:lvl7pPr>
            <a:lvl8pPr marL="3360336" indent="0" algn="ctr">
              <a:buNone/>
              <a:defRPr sz="1680"/>
            </a:lvl8pPr>
            <a:lvl9pPr marL="3840384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0E07A-9218-4DD7-92BE-DB8463FD541C}" type="datetimeFigureOut">
              <a:rPr lang="fr-FR" smtClean="0"/>
              <a:t>11/06/2023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3A017-C815-4BD8-9357-043E48CF6D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37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:a16="http://schemas.microsoft.com/office/drawing/2014/main" id="{4B427763-F484-3FBB-410E-325E3CF7B8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9" y="0"/>
            <a:ext cx="8693922" cy="12801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72E77CE-4B18-792A-2BFB-34B8154D7D0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8807450" y="12649200"/>
            <a:ext cx="828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Arial" charset="0"/>
        </a:defRPr>
      </a:lvl5pPr>
      <a:lvl6pPr marL="2023019"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Times New Roman" pitchFamily="18" charset="0"/>
        </a:defRPr>
      </a:lvl6pPr>
      <a:lvl7pPr marL="4046039"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Times New Roman" pitchFamily="18" charset="0"/>
        </a:defRPr>
      </a:lvl7pPr>
      <a:lvl8pPr marL="6069057"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Times New Roman" pitchFamily="18" charset="0"/>
        </a:defRPr>
      </a:lvl8pPr>
      <a:lvl9pPr marL="8092079" algn="ctr" rtl="0" eaLnBrk="0" fontAlgn="base" hangingPunct="0">
        <a:spcBef>
          <a:spcPct val="0"/>
        </a:spcBef>
        <a:spcAft>
          <a:spcPct val="0"/>
        </a:spcAft>
        <a:defRPr sz="19468">
          <a:solidFill>
            <a:schemeClr val="tx2"/>
          </a:solidFill>
          <a:latin typeface="Times New Roman" pitchFamily="18" charset="0"/>
        </a:defRPr>
      </a:lvl9pPr>
    </p:titleStyle>
    <p:bodyStyle>
      <a:lvl1pPr marL="1517266" indent="-1517266" algn="l" rtl="0" eaLnBrk="0" fontAlgn="base" hangingPunct="0">
        <a:spcBef>
          <a:spcPct val="20000"/>
        </a:spcBef>
        <a:spcAft>
          <a:spcPct val="0"/>
        </a:spcAft>
        <a:buChar char="•"/>
        <a:defRPr sz="10620">
          <a:solidFill>
            <a:schemeClr val="tx1"/>
          </a:solidFill>
          <a:latin typeface="+mn-lt"/>
          <a:ea typeface="+mn-ea"/>
          <a:cs typeface="+mn-cs"/>
        </a:defRPr>
      </a:lvl1pPr>
      <a:lvl2pPr marL="3287408" indent="-1264386" algn="l" rtl="0" eaLnBrk="0" fontAlgn="base" hangingPunct="0">
        <a:spcBef>
          <a:spcPct val="20000"/>
        </a:spcBef>
        <a:spcAft>
          <a:spcPct val="0"/>
        </a:spcAft>
        <a:buChar char="–"/>
        <a:defRPr sz="8850">
          <a:solidFill>
            <a:schemeClr val="tx1"/>
          </a:solidFill>
          <a:latin typeface="+mn-lt"/>
        </a:defRPr>
      </a:lvl2pPr>
      <a:lvl3pPr marL="5057548" indent="-1011509" algn="l" rtl="0" eaLnBrk="0" fontAlgn="base" hangingPunct="0">
        <a:spcBef>
          <a:spcPct val="20000"/>
        </a:spcBef>
        <a:spcAft>
          <a:spcPct val="0"/>
        </a:spcAft>
        <a:buChar char="•"/>
        <a:defRPr sz="10620">
          <a:solidFill>
            <a:schemeClr val="tx1"/>
          </a:solidFill>
          <a:latin typeface="+mn-lt"/>
        </a:defRPr>
      </a:lvl3pPr>
      <a:lvl4pPr marL="7080569" indent="-1011509" algn="l" rtl="0" eaLnBrk="0" fontAlgn="base" hangingPunct="0">
        <a:spcBef>
          <a:spcPct val="20000"/>
        </a:spcBef>
        <a:spcAft>
          <a:spcPct val="0"/>
        </a:spcAft>
        <a:buChar char="–"/>
        <a:defRPr sz="7078">
          <a:solidFill>
            <a:schemeClr val="tx1"/>
          </a:solidFill>
          <a:latin typeface="+mn-lt"/>
        </a:defRPr>
      </a:lvl4pPr>
      <a:lvl5pPr marL="9103588" indent="-1011509" algn="l" rtl="0" eaLnBrk="0" fontAlgn="base" hangingPunct="0">
        <a:spcBef>
          <a:spcPct val="20000"/>
        </a:spcBef>
        <a:spcAft>
          <a:spcPct val="0"/>
        </a:spcAft>
        <a:buChar char="»"/>
        <a:defRPr sz="6195">
          <a:solidFill>
            <a:schemeClr val="tx1"/>
          </a:solidFill>
          <a:latin typeface="+mn-lt"/>
        </a:defRPr>
      </a:lvl5pPr>
      <a:lvl6pPr marL="11126607" indent="-1011509" algn="l" rtl="0" eaLnBrk="0" fontAlgn="base" hangingPunct="0">
        <a:spcBef>
          <a:spcPct val="20000"/>
        </a:spcBef>
        <a:spcAft>
          <a:spcPct val="0"/>
        </a:spcAft>
        <a:buChar char="»"/>
        <a:defRPr sz="6195">
          <a:solidFill>
            <a:schemeClr val="tx1"/>
          </a:solidFill>
          <a:latin typeface="+mn-lt"/>
        </a:defRPr>
      </a:lvl6pPr>
      <a:lvl7pPr marL="13149627" indent="-1011509" algn="l" rtl="0" eaLnBrk="0" fontAlgn="base" hangingPunct="0">
        <a:spcBef>
          <a:spcPct val="20000"/>
        </a:spcBef>
        <a:spcAft>
          <a:spcPct val="0"/>
        </a:spcAft>
        <a:buChar char="»"/>
        <a:defRPr sz="6195">
          <a:solidFill>
            <a:schemeClr val="tx1"/>
          </a:solidFill>
          <a:latin typeface="+mn-lt"/>
        </a:defRPr>
      </a:lvl7pPr>
      <a:lvl8pPr marL="15172646" indent="-1011509" algn="l" rtl="0" eaLnBrk="0" fontAlgn="base" hangingPunct="0">
        <a:spcBef>
          <a:spcPct val="20000"/>
        </a:spcBef>
        <a:spcAft>
          <a:spcPct val="0"/>
        </a:spcAft>
        <a:buChar char="»"/>
        <a:defRPr sz="6195">
          <a:solidFill>
            <a:schemeClr val="tx1"/>
          </a:solidFill>
          <a:latin typeface="+mn-lt"/>
        </a:defRPr>
      </a:lvl8pPr>
      <a:lvl9pPr marL="17195664" indent="-1011509" algn="l" rtl="0" eaLnBrk="0" fontAlgn="base" hangingPunct="0">
        <a:spcBef>
          <a:spcPct val="20000"/>
        </a:spcBef>
        <a:spcAft>
          <a:spcPct val="0"/>
        </a:spcAft>
        <a:buChar char="»"/>
        <a:defRPr sz="619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1pPr>
      <a:lvl2pPr marL="2023019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2pPr>
      <a:lvl3pPr marL="4046039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3pPr>
      <a:lvl4pPr marL="6069057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4pPr>
      <a:lvl5pPr marL="8092079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5pPr>
      <a:lvl6pPr marL="10115097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6pPr>
      <a:lvl7pPr marL="12138117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7pPr>
      <a:lvl8pPr marL="14161136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8pPr>
      <a:lvl9pPr marL="16184155" algn="l" defTabSz="4046039" rtl="0" eaLnBrk="1" latinLnBrk="0" hangingPunct="1">
        <a:defRPr sz="79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mailto:jedp2023@otbb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>
            <a:extLst>
              <a:ext uri="{FF2B5EF4-FFF2-40B4-BE49-F238E27FC236}">
                <a16:creationId xmlns:a16="http://schemas.microsoft.com/office/drawing/2014/main" id="{F8459772-01FE-D723-64F0-632F50CF1979}"/>
              </a:ext>
            </a:extLst>
          </p:cNvPr>
          <p:cNvSpPr/>
          <p:nvPr/>
        </p:nvSpPr>
        <p:spPr bwMode="auto">
          <a:xfrm>
            <a:off x="-2" y="2859932"/>
            <a:ext cx="6339015" cy="4605634"/>
          </a:xfrm>
          <a:prstGeom prst="ellipse">
            <a:avLst/>
          </a:prstGeom>
          <a:solidFill>
            <a:schemeClr val="bg1">
              <a:alpha val="3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Image 1" descr="Une image contenant texte, périphérique, mètre&#10;&#10;Description générée automatiquement">
            <a:extLst>
              <a:ext uri="{FF2B5EF4-FFF2-40B4-BE49-F238E27FC236}">
                <a16:creationId xmlns:a16="http://schemas.microsoft.com/office/drawing/2014/main" id="{44F1979E-E181-1C63-89E3-0440BFC57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" y="145623"/>
            <a:ext cx="2507577" cy="271430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BDB0C5C-5DB1-3D3D-20ED-80FD698E1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49" y="945111"/>
            <a:ext cx="2723671" cy="124383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0D8BE2A-896D-388E-F281-E4F3127E9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815" y="1293850"/>
            <a:ext cx="2918551" cy="4178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571DE2B-FB25-CD32-CE51-23DCD8160424}"/>
              </a:ext>
            </a:extLst>
          </p:cNvPr>
          <p:cNvSpPr txBox="1"/>
          <p:nvPr/>
        </p:nvSpPr>
        <p:spPr>
          <a:xfrm>
            <a:off x="-461435" y="11865632"/>
            <a:ext cx="6339016" cy="79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FARGR – 27 rue des Abondances Boulogne-Billancourt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63C41C-FBBA-A44E-5CFC-6A677832C5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6" y="10935673"/>
            <a:ext cx="751018" cy="75101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4A6FFAE-9BFF-EDBA-4BB1-C3FBA7CEF595}"/>
              </a:ext>
            </a:extLst>
          </p:cNvPr>
          <p:cNvSpPr txBox="1"/>
          <p:nvPr/>
        </p:nvSpPr>
        <p:spPr>
          <a:xfrm>
            <a:off x="504825" y="7654298"/>
            <a:ext cx="85915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ulshock Rg" panose="04050807020B02020A04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JOURNÉES EUROPÉENNES </a:t>
            </a:r>
            <a:b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ulshock Rg" panose="04050807020B02020A04" pitchFamily="8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ulshock Rg" panose="04050807020B02020A04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DU PATRIMOINE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ulshock Rg" panose="04050807020B02020A04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16-17 septembre 2023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22DE1A0D-338C-2863-AE49-C6C4731571EC}"/>
              </a:ext>
            </a:extLst>
          </p:cNvPr>
          <p:cNvSpPr txBox="1">
            <a:spLocks/>
          </p:cNvSpPr>
          <p:nvPr/>
        </p:nvSpPr>
        <p:spPr>
          <a:xfrm>
            <a:off x="5542345" y="11507750"/>
            <a:ext cx="4022675" cy="1243831"/>
          </a:xfrm>
          <a:prstGeom prst="rect">
            <a:avLst/>
          </a:prstGeom>
        </p:spPr>
        <p:txBody>
          <a:bodyPr>
            <a:noAutofit/>
          </a:bodyPr>
          <a:lstStyle>
            <a:lvl1pPr marL="1517266" indent="-151726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62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87408" indent="-126438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850">
                <a:solidFill>
                  <a:schemeClr val="tx1"/>
                </a:solidFill>
                <a:latin typeface="+mn-lt"/>
              </a:defRPr>
            </a:lvl2pPr>
            <a:lvl3pPr marL="5057548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620">
                <a:solidFill>
                  <a:schemeClr val="tx1"/>
                </a:solidFill>
                <a:latin typeface="+mn-lt"/>
              </a:defRPr>
            </a:lvl3pPr>
            <a:lvl4pPr marL="7080569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078">
                <a:solidFill>
                  <a:schemeClr val="tx1"/>
                </a:solidFill>
                <a:latin typeface="+mn-lt"/>
              </a:defRPr>
            </a:lvl4pPr>
            <a:lvl5pPr marL="9103588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95">
                <a:solidFill>
                  <a:schemeClr val="tx1"/>
                </a:solidFill>
                <a:latin typeface="+mn-lt"/>
              </a:defRPr>
            </a:lvl5pPr>
            <a:lvl6pPr marL="11126607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95">
                <a:solidFill>
                  <a:schemeClr val="tx1"/>
                </a:solidFill>
                <a:latin typeface="+mn-lt"/>
              </a:defRPr>
            </a:lvl6pPr>
            <a:lvl7pPr marL="13149627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95">
                <a:solidFill>
                  <a:schemeClr val="tx1"/>
                </a:solidFill>
                <a:latin typeface="+mn-lt"/>
              </a:defRPr>
            </a:lvl7pPr>
            <a:lvl8pPr marL="15172646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95">
                <a:solidFill>
                  <a:schemeClr val="tx1"/>
                </a:solidFill>
                <a:latin typeface="+mn-lt"/>
              </a:defRPr>
            </a:lvl8pPr>
            <a:lvl9pPr marL="17195664" indent="-1011509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619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fr-FR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Retrouvez le programme de nos conférences sur</a:t>
            </a:r>
            <a:br>
              <a:rPr lang="fr-FR" sz="20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000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myrenaulthistoire.fr</a:t>
            </a:r>
            <a:br>
              <a:rPr lang="fr-FR" sz="2000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000" kern="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Ametis-renault.com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2B9EBB3-3A89-88C9-A2EC-0E1935AC336C}"/>
              </a:ext>
            </a:extLst>
          </p:cNvPr>
          <p:cNvSpPr txBox="1">
            <a:spLocks/>
          </p:cNvSpPr>
          <p:nvPr/>
        </p:nvSpPr>
        <p:spPr>
          <a:xfrm>
            <a:off x="-27693" y="3972835"/>
            <a:ext cx="6339015" cy="354053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Arial" charset="0"/>
              </a:defRPr>
            </a:lvl5pPr>
            <a:lvl6pPr marL="2023019"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Times New Roman" pitchFamily="18" charset="0"/>
              </a:defRPr>
            </a:lvl6pPr>
            <a:lvl7pPr marL="4046039"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Times New Roman" pitchFamily="18" charset="0"/>
              </a:defRPr>
            </a:lvl7pPr>
            <a:lvl8pPr marL="6069057"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Times New Roman" pitchFamily="18" charset="0"/>
              </a:defRPr>
            </a:lvl8pPr>
            <a:lvl9pPr marL="8092079" algn="ctr" rtl="0" eaLnBrk="0" fontAlgn="base" hangingPunct="0">
              <a:spcBef>
                <a:spcPct val="0"/>
              </a:spcBef>
              <a:spcAft>
                <a:spcPct val="0"/>
              </a:spcAft>
              <a:defRPr sz="19468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fr-FR" sz="3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L’usine Renault-Billancourt et la mobilité  hors automobile»</a:t>
            </a:r>
            <a:br>
              <a:rPr lang="fr-FR" sz="3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les bénévoles </a:t>
            </a:r>
          </a:p>
          <a:p>
            <a:r>
              <a:rPr lang="fr-FR" sz="3600" b="1" kern="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Renault Histoire et d’</a:t>
            </a:r>
            <a:r>
              <a:rPr lang="fr-FR" sz="3600" b="1" kern="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Ametis</a:t>
            </a:r>
            <a:endParaRPr lang="fr-FR" sz="3600" b="1" kern="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9280791-A5EA-437E-BCFD-8FDDCFD99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44" y="1565217"/>
            <a:ext cx="1266910" cy="18138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CD1839-08CA-334F-ABF3-2E23B3111FAD}"/>
              </a:ext>
            </a:extLst>
          </p:cNvPr>
          <p:cNvSpPr txBox="1"/>
          <p:nvPr/>
        </p:nvSpPr>
        <p:spPr>
          <a:xfrm>
            <a:off x="-45270" y="402907"/>
            <a:ext cx="9764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ulshock Rg" panose="04050807020B02020A04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JOURNÉES EUROPÉENNES DU PATRIMOINE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ulshock Rg" panose="04050807020B02020A04" pitchFamily="82" charset="0"/>
                <a:ea typeface="Open Sans" panose="020B0606030504020204" pitchFamily="34" charset="0"/>
                <a:cs typeface="Open Sans" panose="020B0606030504020204" pitchFamily="34" charset="0"/>
              </a:rPr>
              <a:t>16-17 septembre 2023</a:t>
            </a:r>
          </a:p>
        </p:txBody>
      </p:sp>
      <p:pic>
        <p:nvPicPr>
          <p:cNvPr id="4" name="Image 3" descr="Une image contenant texte, périphérique, mètre&#10;&#10;Description générée automatiquement">
            <a:extLst>
              <a:ext uri="{FF2B5EF4-FFF2-40B4-BE49-F238E27FC236}">
                <a16:creationId xmlns:a16="http://schemas.microsoft.com/office/drawing/2014/main" id="{1EC15E90-F1CC-910C-0CAE-E9135CF96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658"/>
            <a:ext cx="1075676" cy="11643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5A9555-352D-0737-8C3E-CA79E56656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10" y="1311221"/>
            <a:ext cx="1509560" cy="68937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99AF857-AC32-4FFD-10AD-13CE297574E6}"/>
              </a:ext>
            </a:extLst>
          </p:cNvPr>
          <p:cNvSpPr txBox="1"/>
          <p:nvPr/>
        </p:nvSpPr>
        <p:spPr>
          <a:xfrm>
            <a:off x="269314" y="10144837"/>
            <a:ext cx="93318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H 30   Renault et les transports publics                      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Philippe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Ventejol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(externe)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H 30   Histoire du tracteur Renault                              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Bruno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Morange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(Renault Histoire)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H 00   Histoire de l’aviation Caudron Renault                  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Jean-Pierre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Chellet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(externe)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H 00   Le Général Estienne                                            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Philippe Cornet (Renault Histoire)   </a:t>
            </a:r>
          </a:p>
          <a:p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 00   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Histoire du Ferroviaire Renault                          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Jean-Marie Réveillé (Renault Histoire)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47F6B23-6DD5-FFDB-43A7-C55B2F79C0BB}"/>
              </a:ext>
            </a:extLst>
          </p:cNvPr>
          <p:cNvSpPr txBox="1"/>
          <p:nvPr/>
        </p:nvSpPr>
        <p:spPr>
          <a:xfrm>
            <a:off x="448792" y="11842532"/>
            <a:ext cx="8776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Inscriptions aux conférences auprès de l’Office du Tourisme de Boulogne Billancourt par mail </a:t>
            </a:r>
            <a:r>
              <a:rPr lang="fr-F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jedp2023@otbb.org</a:t>
            </a:r>
            <a:r>
              <a:rPr lang="fr-FR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ou par téléphone au </a:t>
            </a:r>
            <a:r>
              <a:rPr lang="fr-FR" b="1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01 41 41 54 54 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5613D71-839B-9686-C58B-8FB05E2B72B3}"/>
              </a:ext>
            </a:extLst>
          </p:cNvPr>
          <p:cNvGrpSpPr/>
          <p:nvPr/>
        </p:nvGrpSpPr>
        <p:grpSpPr>
          <a:xfrm>
            <a:off x="0" y="2328782"/>
            <a:ext cx="9323470" cy="4341618"/>
            <a:chOff x="156194" y="445465"/>
            <a:chExt cx="11650682" cy="6135644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DEEDC83-E8CA-1380-F57C-F768AE0FA0AC}"/>
                </a:ext>
              </a:extLst>
            </p:cNvPr>
            <p:cNvSpPr txBox="1"/>
            <p:nvPr/>
          </p:nvSpPr>
          <p:spPr>
            <a:xfrm>
              <a:off x="533189" y="445465"/>
              <a:ext cx="11273687" cy="2009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L’usine Renault-Billancourt et la mobilité hors automobiles</a:t>
              </a:r>
              <a:endPara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r>
                <a: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Dans le domaine de la mobilité, si les racines de Renault sont essentiellement dans la fabrication d’automobiles, elles se trouvent également dans d’autres </a:t>
              </a:r>
              <a:r>
                <a:rPr lang="fr-FR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activités</a:t>
              </a:r>
              <a:r>
                <a:rPr lang="fr-F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moins connues, mais dont Billancourt se souvient...</a:t>
              </a:r>
              <a:endPara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/>
              <a:endParaRPr lang="fr-FR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DD1CC8B-5140-251B-3105-94C8E56CDD74}"/>
                </a:ext>
              </a:extLst>
            </p:cNvPr>
            <p:cNvSpPr txBox="1"/>
            <p:nvPr/>
          </p:nvSpPr>
          <p:spPr>
            <a:xfrm>
              <a:off x="156194" y="6015667"/>
              <a:ext cx="4222885" cy="565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PLAN DE L’EXPOSITION 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CEE5E9E4-D525-82BC-92A6-25A3367AB2DF}"/>
              </a:ext>
            </a:extLst>
          </p:cNvPr>
          <p:cNvSpPr txBox="1"/>
          <p:nvPr/>
        </p:nvSpPr>
        <p:spPr>
          <a:xfrm>
            <a:off x="2011426" y="3517281"/>
            <a:ext cx="64231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Transports ferroviaires - 1922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Les Transports routiers - 1900  (camions / 1906 (autobus))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Renault et l’Aviation - 1909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Les tracteurs agricoles - 1919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Les véhicules militaires - 1908 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60097B-F5A0-54C0-454C-2F6C5D8905E7}"/>
              </a:ext>
            </a:extLst>
          </p:cNvPr>
          <p:cNvSpPr txBox="1"/>
          <p:nvPr/>
        </p:nvSpPr>
        <p:spPr>
          <a:xfrm>
            <a:off x="424327" y="5199531"/>
            <a:ext cx="88991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FARGR, </a:t>
            </a:r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27 rue des Abondances à Boulogne-Billancourt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(92100),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associations AMETIS et RENAULT HISTOIRE vous proposent de parcourir l’exposition consacrée à ces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activités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 d’assister à de courtes conférences.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F350B43-2D8F-FC2B-9078-B2026E198BD2}"/>
              </a:ext>
            </a:extLst>
          </p:cNvPr>
          <p:cNvSpPr txBox="1"/>
          <p:nvPr/>
        </p:nvSpPr>
        <p:spPr>
          <a:xfrm>
            <a:off x="645175" y="9714578"/>
            <a:ext cx="80049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 DES CONFÉRENCES des 16 et 17 septembre 2023 – salle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1F75A1C-35D5-871B-6ABB-D7562615FC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6193" y="6606820"/>
            <a:ext cx="7102497" cy="29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1793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A96EE700A2434F80A4457EF4CD4BEA" ma:contentTypeVersion="10" ma:contentTypeDescription="Create a new document." ma:contentTypeScope="" ma:versionID="38c52e185b7963df423e810254005979">
  <xsd:schema xmlns:xsd="http://www.w3.org/2001/XMLSchema" xmlns:xs="http://www.w3.org/2001/XMLSchema" xmlns:p="http://schemas.microsoft.com/office/2006/metadata/properties" xmlns:ns3="042385a5-501b-4f6f-bc31-62a4b79270e6" xmlns:ns4="7bc044ad-f993-4292-ab0c-48aaca2bcc3e" targetNamespace="http://schemas.microsoft.com/office/2006/metadata/properties" ma:root="true" ma:fieldsID="500b481caeba9a0f5d3ac15798373bf4" ns3:_="" ns4:_="">
    <xsd:import namespace="042385a5-501b-4f6f-bc31-62a4b79270e6"/>
    <xsd:import namespace="7bc044ad-f993-4292-ab0c-48aaca2bcc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385a5-501b-4f6f-bc31-62a4b79270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044ad-f993-4292-ab0c-48aaca2bcc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F4B77-B40F-48FF-91A8-330D0D0E6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283053-33F6-44E2-9B31-ABB30E82541D}">
  <ds:schemaRefs>
    <ds:schemaRef ds:uri="http://purl.org/dc/terms/"/>
    <ds:schemaRef ds:uri="7bc044ad-f993-4292-ab0c-48aaca2bcc3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042385a5-501b-4f6f-bc31-62a4b79270e6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00A375-6135-41EB-8315-FE5F14EC3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2385a5-501b-4f6f-bc31-62a4b79270e6"/>
    <ds:schemaRef ds:uri="7bc044ad-f993-4292-ab0c-48aaca2bc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d1c0902-ed92-4fed-896d-2e7725de02d4}" enabled="1" method="Standard" siteId="{d6b0bbee-7cd9-4d60-bce6-4a67b543e2a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19772</TotalTime>
  <Words>283</Words>
  <Application>Microsoft Office PowerPoint</Application>
  <PresentationFormat>A3 (297 x 420 mm)</PresentationFormat>
  <Paragraphs>24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Calibri</vt:lpstr>
      <vt:lpstr>Comic Sans MS</vt:lpstr>
      <vt:lpstr>Nulshock Rg</vt:lpstr>
      <vt:lpstr>Open Sans</vt:lpstr>
      <vt:lpstr>Times New Roman</vt:lpstr>
      <vt:lpstr>Modèle par défaut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Jullien</dc:creator>
  <cp:lastModifiedBy>Françoise CORDIER</cp:lastModifiedBy>
  <cp:revision>126</cp:revision>
  <cp:lastPrinted>2023-06-11T14:30:16Z</cp:lastPrinted>
  <dcterms:created xsi:type="dcterms:W3CDTF">2020-12-02T12:56:28Z</dcterms:created>
  <dcterms:modified xsi:type="dcterms:W3CDTF">2023-06-11T14:35:04Z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d1c0902-ed92-4fed-896d-2e7725de02d4_Enabled">
    <vt:lpwstr>true</vt:lpwstr>
  </property>
  <property fmtid="{D5CDD505-2E9C-101B-9397-08002B2CF9AE}" pid="3" name="MSIP_Label_fd1c0902-ed92-4fed-896d-2e7725de02d4_SetDate">
    <vt:lpwstr>2022-03-11T10:05:40Z</vt:lpwstr>
  </property>
  <property fmtid="{D5CDD505-2E9C-101B-9397-08002B2CF9AE}" pid="4" name="MSIP_Label_fd1c0902-ed92-4fed-896d-2e7725de02d4_Method">
    <vt:lpwstr>Standard</vt:lpwstr>
  </property>
  <property fmtid="{D5CDD505-2E9C-101B-9397-08002B2CF9AE}" pid="5" name="MSIP_Label_fd1c0902-ed92-4fed-896d-2e7725de02d4_Name">
    <vt:lpwstr>Anyone (not protected)</vt:lpwstr>
  </property>
  <property fmtid="{D5CDD505-2E9C-101B-9397-08002B2CF9AE}" pid="6" name="MSIP_Label_fd1c0902-ed92-4fed-896d-2e7725de02d4_SiteId">
    <vt:lpwstr>d6b0bbee-7cd9-4d60-bce6-4a67b543e2ae</vt:lpwstr>
  </property>
  <property fmtid="{D5CDD505-2E9C-101B-9397-08002B2CF9AE}" pid="7" name="MSIP_Label_fd1c0902-ed92-4fed-896d-2e7725de02d4_ActionId">
    <vt:lpwstr>a65d792f-2515-4eb0-b16e-1c17892fad1f</vt:lpwstr>
  </property>
  <property fmtid="{D5CDD505-2E9C-101B-9397-08002B2CF9AE}" pid="8" name="MSIP_Label_fd1c0902-ed92-4fed-896d-2e7725de02d4_ContentBits">
    <vt:lpwstr>2</vt:lpwstr>
  </property>
  <property fmtid="{D5CDD505-2E9C-101B-9397-08002B2CF9AE}" pid="9" name="ClassificationContentMarkingFooterLocations">
    <vt:lpwstr>Modèle par défaut:3</vt:lpwstr>
  </property>
  <property fmtid="{D5CDD505-2E9C-101B-9397-08002B2CF9AE}" pid="10" name="ClassificationContentMarkingFooterText">
    <vt:lpwstr>Confidential C</vt:lpwstr>
  </property>
</Properties>
</file>